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U+wnLBUxQ643bIGvaevZHA1L0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3311b934d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f3311b934d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f3311b934d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3311b934d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f3311b934d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f3311b934d_1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3311b934d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f3311b934d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f3311b934d_1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3311b934d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f3311b934d_1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f3311b934d_1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3311b934d_1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3311b934d_1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f3311b934d_1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3311b934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f3311b934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f3311b934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3311b934d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f3311b934d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f3311b934d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79" y="2429947"/>
            <a:ext cx="5054322" cy="3369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/>
          <p:nvPr/>
        </p:nvSpPr>
        <p:spPr>
          <a:xfrm>
            <a:off x="6360063" y="615328"/>
            <a:ext cx="7934400" cy="3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695"/>
              <a:buFont typeface="Playfair Display"/>
              <a:buNone/>
            </a:pPr>
            <a:r>
              <a:rPr b="1" i="0" lang="en-US" sz="4695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Evidencia GA2-220501093-AA1-EV03: Elaboración de Historias de Usuario del Proyecto - Cafetería Universitaria</a:t>
            </a:r>
            <a:endParaRPr b="0" i="0" sz="46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6091238" y="5167908"/>
            <a:ext cx="7934325" cy="138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presente documento detalla las historias de usuario y los requerimientos del proyecto de automatización del pago en la cafetería universitaria. Se busca mejorar la eficiencia en el proceso de pago, reducir los tiempos de espera y mejorar la experiencia del usuario mediante la implementación de un sistema que permita a los estudiantes pagar sus compras utilizando su carnet universitario.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6091238" y="6757988"/>
            <a:ext cx="276463" cy="276463"/>
          </a:xfrm>
          <a:prstGeom prst="roundRect">
            <a:avLst>
              <a:gd fmla="val 33071643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3311b934d_1_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f3311b934d_1_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g2f3311b934d_1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g2f3311b934d_1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320" y="308610"/>
            <a:ext cx="4937760" cy="246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f3311b934d_1_46"/>
          <p:cNvSpPr/>
          <p:nvPr/>
        </p:nvSpPr>
        <p:spPr>
          <a:xfrm>
            <a:off x="864023" y="3783100"/>
            <a:ext cx="9312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860"/>
              <a:buFont typeface="Playfair Display"/>
              <a:buNone/>
            </a:pPr>
            <a:r>
              <a:rPr b="1" i="0" lang="en-US" sz="486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6. Requisitos No Funcionales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f3311b934d_1_46"/>
          <p:cNvSpPr/>
          <p:nvPr/>
        </p:nvSpPr>
        <p:spPr>
          <a:xfrm>
            <a:off x="864037" y="4924901"/>
            <a:ext cx="4136100" cy="2607600"/>
          </a:xfrm>
          <a:prstGeom prst="roundRect">
            <a:avLst>
              <a:gd fmla="val 1420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f3311b934d_1_46"/>
          <p:cNvSpPr/>
          <p:nvPr/>
        </p:nvSpPr>
        <p:spPr>
          <a:xfrm>
            <a:off x="1110853" y="5171718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Rendimiento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f3311b934d_1_46"/>
          <p:cNvSpPr/>
          <p:nvPr/>
        </p:nvSpPr>
        <p:spPr>
          <a:xfrm>
            <a:off x="1110853" y="5705594"/>
            <a:ext cx="36426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ser capaz de procesar transacciones en menos de 2 segundos.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f3311b934d_1_46"/>
          <p:cNvSpPr/>
          <p:nvPr/>
        </p:nvSpPr>
        <p:spPr>
          <a:xfrm>
            <a:off x="5247084" y="4924901"/>
            <a:ext cx="4136100" cy="2607600"/>
          </a:xfrm>
          <a:prstGeom prst="roundRect">
            <a:avLst>
              <a:gd fmla="val 1420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f3311b934d_1_46"/>
          <p:cNvSpPr/>
          <p:nvPr/>
        </p:nvSpPr>
        <p:spPr>
          <a:xfrm>
            <a:off x="5493901" y="5171718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Seguridad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f3311b934d_1_46"/>
          <p:cNvSpPr/>
          <p:nvPr/>
        </p:nvSpPr>
        <p:spPr>
          <a:xfrm>
            <a:off x="5493901" y="5705594"/>
            <a:ext cx="36426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proteger los datos de pago y del estudiante mediante cifrado SSL.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f3311b934d_1_46"/>
          <p:cNvSpPr/>
          <p:nvPr/>
        </p:nvSpPr>
        <p:spPr>
          <a:xfrm>
            <a:off x="9630132" y="4924901"/>
            <a:ext cx="4136100" cy="2607600"/>
          </a:xfrm>
          <a:prstGeom prst="roundRect">
            <a:avLst>
              <a:gd fmla="val 1420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f3311b934d_1_46"/>
          <p:cNvSpPr/>
          <p:nvPr/>
        </p:nvSpPr>
        <p:spPr>
          <a:xfrm>
            <a:off x="9876949" y="5171718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Disponibilidad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f3311b934d_1_46"/>
          <p:cNvSpPr/>
          <p:nvPr/>
        </p:nvSpPr>
        <p:spPr>
          <a:xfrm>
            <a:off x="9876949" y="5705594"/>
            <a:ext cx="36426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estar disponible al menos el 99.9% del tiempo durante las horas de operación de la cafetería.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3311b934d_1_1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f3311b934d_1_1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9" name="Google Shape;209;g2f3311b934d_1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g2f3311b934d_1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98" y="2286833"/>
            <a:ext cx="5054203" cy="365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f3311b934d_1_145"/>
          <p:cNvSpPr/>
          <p:nvPr/>
        </p:nvSpPr>
        <p:spPr>
          <a:xfrm>
            <a:off x="6091238" y="790456"/>
            <a:ext cx="432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402"/>
              <a:buFont typeface="Playfair Display"/>
              <a:buNone/>
            </a:pPr>
            <a:r>
              <a:rPr b="1" i="0" lang="en-US" sz="3402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Historias de Usuario</a:t>
            </a:r>
            <a:endParaRPr b="0" i="0" sz="34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2" name="Google Shape;212;g2f3311b934d_1_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238" y="1589723"/>
            <a:ext cx="864037" cy="154209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f3311b934d_1_145"/>
          <p:cNvSpPr/>
          <p:nvPr/>
        </p:nvSpPr>
        <p:spPr>
          <a:xfrm>
            <a:off x="7214473" y="1762482"/>
            <a:ext cx="6811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01"/>
              <a:buFont typeface="Playfair Display"/>
              <a:buNone/>
            </a:pPr>
            <a:r>
              <a:rPr b="1" i="0" lang="en-US" sz="1701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Como estudiante, quiero poder ver el saldo disponible en mi carnet universitario</a:t>
            </a:r>
            <a:endParaRPr b="0" i="0" sz="17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f3311b934d_1_145"/>
          <p:cNvSpPr/>
          <p:nvPr/>
        </p:nvSpPr>
        <p:spPr>
          <a:xfrm>
            <a:off x="7214473" y="2405896"/>
            <a:ext cx="6811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Para poder saber cuánto dinero tengo disponible para comprar alimentos en la cafetería.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5" name="Google Shape;215;g2f3311b934d_1_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1238" y="3131820"/>
            <a:ext cx="864037" cy="138255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f3311b934d_1_145"/>
          <p:cNvSpPr/>
          <p:nvPr/>
        </p:nvSpPr>
        <p:spPr>
          <a:xfrm>
            <a:off x="7214473" y="3304580"/>
            <a:ext cx="6811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01"/>
              <a:buFont typeface="Playfair Display"/>
              <a:buNone/>
            </a:pPr>
            <a:r>
              <a:rPr b="1" i="0" lang="en-US" sz="1701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Como estudiante, quiero poder seleccionar los productos que deseo comprar en la cafetería</a:t>
            </a:r>
            <a:endParaRPr b="0" i="0" sz="17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f3311b934d_1_145"/>
          <p:cNvSpPr/>
          <p:nvPr/>
        </p:nvSpPr>
        <p:spPr>
          <a:xfrm>
            <a:off x="7214473" y="3947993"/>
            <a:ext cx="6811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Para poder elegir los alimentos y bebidas que quiero consumir.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8" name="Google Shape;218;g2f3311b934d_1_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1238" y="4514374"/>
            <a:ext cx="864037" cy="138255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f3311b934d_1_145"/>
          <p:cNvSpPr/>
          <p:nvPr/>
        </p:nvSpPr>
        <p:spPr>
          <a:xfrm>
            <a:off x="7214473" y="4687133"/>
            <a:ext cx="6811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01"/>
              <a:buFont typeface="Playfair Display"/>
              <a:buNone/>
            </a:pPr>
            <a:r>
              <a:rPr b="1" i="0" lang="en-US" sz="1701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Como estudiante, quiero poder pagar mis compras utilizando mi carnet universitario</a:t>
            </a:r>
            <a:endParaRPr b="0" i="0" sz="17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f3311b934d_1_145"/>
          <p:cNvSpPr/>
          <p:nvPr/>
        </p:nvSpPr>
        <p:spPr>
          <a:xfrm>
            <a:off x="7214473" y="5330547"/>
            <a:ext cx="6811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Para poder realizar un pago rápido y seguro sin necesidad de efectivo.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1" name="Google Shape;221;g2f3311b934d_1_1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1238" y="5896928"/>
            <a:ext cx="864037" cy="154209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f3311b934d_1_145"/>
          <p:cNvSpPr/>
          <p:nvPr/>
        </p:nvSpPr>
        <p:spPr>
          <a:xfrm>
            <a:off x="7214473" y="6069687"/>
            <a:ext cx="6811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01"/>
              <a:buFont typeface="Playfair Display"/>
              <a:buNone/>
            </a:pPr>
            <a:r>
              <a:rPr b="1" i="0" lang="en-US" sz="1701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Como estudiante, quiero recibir una notificación cuando mi pago se haya realizado correctamente</a:t>
            </a:r>
            <a:endParaRPr b="0" i="0" sz="17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f3311b934d_1_145"/>
          <p:cNvSpPr/>
          <p:nvPr/>
        </p:nvSpPr>
        <p:spPr>
          <a:xfrm>
            <a:off x="7214473" y="6713101"/>
            <a:ext cx="6811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Para poder confirmar que la transacción se ha completado y que mi saldo se ha actualizado.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3311b934d_1_9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f3311b934d_1_9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f3311b934d_1_94"/>
          <p:cNvSpPr/>
          <p:nvPr/>
        </p:nvSpPr>
        <p:spPr>
          <a:xfrm>
            <a:off x="864037" y="1882140"/>
            <a:ext cx="6172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860"/>
              <a:buFont typeface="Playfair Display"/>
              <a:buNone/>
            </a:pPr>
            <a:r>
              <a:rPr b="1" i="0" lang="en-US" sz="486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Historia de Usuario 1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f3311b934d_1_94"/>
          <p:cNvSpPr/>
          <p:nvPr/>
        </p:nvSpPr>
        <p:spPr>
          <a:xfrm>
            <a:off x="864037" y="3270766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Número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f3311b934d_1_94"/>
          <p:cNvSpPr/>
          <p:nvPr/>
        </p:nvSpPr>
        <p:spPr>
          <a:xfrm>
            <a:off x="864037" y="3903345"/>
            <a:ext cx="3898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f3311b934d_1_94"/>
          <p:cNvSpPr/>
          <p:nvPr/>
        </p:nvSpPr>
        <p:spPr>
          <a:xfrm>
            <a:off x="5372695" y="3270766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Nombre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f3311b934d_1_94"/>
          <p:cNvSpPr/>
          <p:nvPr/>
        </p:nvSpPr>
        <p:spPr>
          <a:xfrm>
            <a:off x="5372695" y="3903345"/>
            <a:ext cx="3898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Selección de Productos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f3311b934d_1_94"/>
          <p:cNvSpPr/>
          <p:nvPr/>
        </p:nvSpPr>
        <p:spPr>
          <a:xfrm>
            <a:off x="9881354" y="3270766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Usuario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2f3311b934d_1_94"/>
          <p:cNvSpPr/>
          <p:nvPr/>
        </p:nvSpPr>
        <p:spPr>
          <a:xfrm>
            <a:off x="9881354" y="3903345"/>
            <a:ext cx="3898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Estudiante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f3311b934d_1_94"/>
          <p:cNvSpPr/>
          <p:nvPr/>
        </p:nvSpPr>
        <p:spPr>
          <a:xfrm>
            <a:off x="864037" y="4798219"/>
            <a:ext cx="12902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La interfaz debe ser intuitiva y permitir la adición y eliminación de productos con facilidad.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f3311b934d_1_94"/>
          <p:cNvSpPr/>
          <p:nvPr/>
        </p:nvSpPr>
        <p:spPr>
          <a:xfrm>
            <a:off x="1258967" y="5470922"/>
            <a:ext cx="12507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Char char="•"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estudiante puede seleccionar productos y añadirlos a su carrito.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f3311b934d_1_94"/>
          <p:cNvSpPr/>
          <p:nvPr/>
        </p:nvSpPr>
        <p:spPr>
          <a:xfrm>
            <a:off x="1258967" y="5952292"/>
            <a:ext cx="12507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Char char="•"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Los productos seleccionados se muestran claramente en una lista con precios y cantidades.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3311b934d_1_1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f3311b934d_1_1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f3311b934d_1_110"/>
          <p:cNvSpPr/>
          <p:nvPr/>
        </p:nvSpPr>
        <p:spPr>
          <a:xfrm>
            <a:off x="864020" y="1882150"/>
            <a:ext cx="8511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860"/>
              <a:buFont typeface="Playfair Display"/>
              <a:buNone/>
            </a:pPr>
            <a:r>
              <a:rPr b="1" i="0" lang="en-US" sz="486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Historia de Usuario 2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f3311b934d_1_110"/>
          <p:cNvSpPr/>
          <p:nvPr/>
        </p:nvSpPr>
        <p:spPr>
          <a:xfrm>
            <a:off x="864037" y="3270766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Número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f3311b934d_1_110"/>
          <p:cNvSpPr/>
          <p:nvPr/>
        </p:nvSpPr>
        <p:spPr>
          <a:xfrm>
            <a:off x="864037" y="3903345"/>
            <a:ext cx="3898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f3311b934d_1_110"/>
          <p:cNvSpPr/>
          <p:nvPr/>
        </p:nvSpPr>
        <p:spPr>
          <a:xfrm>
            <a:off x="5372695" y="3270766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Nombre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f3311b934d_1_110"/>
          <p:cNvSpPr/>
          <p:nvPr/>
        </p:nvSpPr>
        <p:spPr>
          <a:xfrm>
            <a:off x="5372695" y="3903345"/>
            <a:ext cx="3898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Verificación de Saldo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f3311b934d_1_110"/>
          <p:cNvSpPr/>
          <p:nvPr/>
        </p:nvSpPr>
        <p:spPr>
          <a:xfrm>
            <a:off x="9881354" y="3270766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Usuario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f3311b934d_1_110"/>
          <p:cNvSpPr/>
          <p:nvPr/>
        </p:nvSpPr>
        <p:spPr>
          <a:xfrm>
            <a:off x="9881354" y="3903345"/>
            <a:ext cx="3898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Estudiante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2f3311b934d_1_110"/>
          <p:cNvSpPr/>
          <p:nvPr/>
        </p:nvSpPr>
        <p:spPr>
          <a:xfrm>
            <a:off x="864037" y="4798219"/>
            <a:ext cx="12902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saldo debe mostrarse de forma automática una vez que se seleccionen los productos.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f3311b934d_1_110"/>
          <p:cNvSpPr/>
          <p:nvPr/>
        </p:nvSpPr>
        <p:spPr>
          <a:xfrm>
            <a:off x="1258967" y="5470922"/>
            <a:ext cx="12507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Char char="•"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saldo del carnet se muestra antes de proceder al pago.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f3311b934d_1_110"/>
          <p:cNvSpPr/>
          <p:nvPr/>
        </p:nvSpPr>
        <p:spPr>
          <a:xfrm>
            <a:off x="1258967" y="5952292"/>
            <a:ext cx="12507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Char char="•"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Si el saldo es insuficiente, se debe mostrar un mensaje de advertencia.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3311b934d_1_1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f3311b934d_1_1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f3311b934d_1_126"/>
          <p:cNvSpPr/>
          <p:nvPr/>
        </p:nvSpPr>
        <p:spPr>
          <a:xfrm>
            <a:off x="864037" y="1641515"/>
            <a:ext cx="6172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860"/>
              <a:buFont typeface="Playfair Display"/>
              <a:buNone/>
            </a:pPr>
            <a:r>
              <a:rPr b="1" i="0" lang="en-US" sz="486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Historia de Usuario 3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f3311b934d_1_126"/>
          <p:cNvSpPr/>
          <p:nvPr/>
        </p:nvSpPr>
        <p:spPr>
          <a:xfrm>
            <a:off x="864037" y="303014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Número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f3311b934d_1_126"/>
          <p:cNvSpPr/>
          <p:nvPr/>
        </p:nvSpPr>
        <p:spPr>
          <a:xfrm>
            <a:off x="864037" y="3662720"/>
            <a:ext cx="3898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f3311b934d_1_126"/>
          <p:cNvSpPr/>
          <p:nvPr/>
        </p:nvSpPr>
        <p:spPr>
          <a:xfrm>
            <a:off x="5372695" y="303014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Nombre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f3311b934d_1_126"/>
          <p:cNvSpPr/>
          <p:nvPr/>
        </p:nvSpPr>
        <p:spPr>
          <a:xfrm>
            <a:off x="5372695" y="3662720"/>
            <a:ext cx="3898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Procesar Pago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f3311b934d_1_126"/>
          <p:cNvSpPr/>
          <p:nvPr/>
        </p:nvSpPr>
        <p:spPr>
          <a:xfrm>
            <a:off x="9881354" y="303014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Usuario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f3311b934d_1_126"/>
          <p:cNvSpPr/>
          <p:nvPr/>
        </p:nvSpPr>
        <p:spPr>
          <a:xfrm>
            <a:off x="9881354" y="3662720"/>
            <a:ext cx="3898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Estudiante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f3311b934d_1_126"/>
          <p:cNvSpPr/>
          <p:nvPr/>
        </p:nvSpPr>
        <p:spPr>
          <a:xfrm>
            <a:off x="864037" y="4557593"/>
            <a:ext cx="12902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confirmar el pago con un mensaje de éxito y actualizar el saldo del carnet en tiempo real.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f3311b934d_1_126"/>
          <p:cNvSpPr/>
          <p:nvPr/>
        </p:nvSpPr>
        <p:spPr>
          <a:xfrm>
            <a:off x="1258967" y="5230297"/>
            <a:ext cx="12507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Char char="•"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pago se procesa correctamente utilizando el saldo del carnet.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f3311b934d_1_126"/>
          <p:cNvSpPr/>
          <p:nvPr/>
        </p:nvSpPr>
        <p:spPr>
          <a:xfrm>
            <a:off x="1258967" y="5711666"/>
            <a:ext cx="12507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Char char="•"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saldo del carnet se actualiza inmediatamente después del pago.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f3311b934d_1_126"/>
          <p:cNvSpPr/>
          <p:nvPr/>
        </p:nvSpPr>
        <p:spPr>
          <a:xfrm>
            <a:off x="1258967" y="6193036"/>
            <a:ext cx="12507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Char char="•"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Se muestra un mensaje de confirmación al usuario.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" name="Google Shape;3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98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2633" y="279797"/>
            <a:ext cx="2985135" cy="223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/>
          <p:nvPr/>
        </p:nvSpPr>
        <p:spPr>
          <a:xfrm>
            <a:off x="1200507" y="3415546"/>
            <a:ext cx="5596890" cy="699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07"/>
              <a:buFont typeface="Playfair Display"/>
              <a:buNone/>
            </a:pPr>
            <a:r>
              <a:rPr b="1" i="0" lang="en-US" sz="4407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Portada</a:t>
            </a:r>
            <a:endParaRPr b="0" i="0" sz="44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1200507" y="4450913"/>
            <a:ext cx="6002774" cy="1647944"/>
          </a:xfrm>
          <a:prstGeom prst="roundRect">
            <a:avLst>
              <a:gd fmla="val 203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1424345" y="4674751"/>
            <a:ext cx="2798445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5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4"/>
              <a:buFont typeface="Playfair Display"/>
              <a:buNone/>
            </a:pPr>
            <a:r>
              <a:rPr b="1" i="0" lang="en-US" sz="2204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Título</a:t>
            </a:r>
            <a:endParaRPr b="0" i="0" sz="22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424345" y="5158740"/>
            <a:ext cx="5555099" cy="71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62"/>
              <a:buFont typeface="Open Sans"/>
              <a:buNone/>
            </a:pPr>
            <a:r>
              <a:rPr b="0" i="0" lang="en-US" sz="1762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Proyecto: Automatización del Pago en la Cafetería Universitaria</a:t>
            </a:r>
            <a:endParaRPr b="0" i="0" sz="17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427119" y="4450913"/>
            <a:ext cx="6002774" cy="1647944"/>
          </a:xfrm>
          <a:prstGeom prst="roundRect">
            <a:avLst>
              <a:gd fmla="val 203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7650956" y="4674751"/>
            <a:ext cx="2798445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5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4"/>
              <a:buFont typeface="Playfair Display"/>
              <a:buNone/>
            </a:pPr>
            <a:r>
              <a:rPr b="1" i="0" lang="en-US" sz="2204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Autor</a:t>
            </a:r>
            <a:endParaRPr b="0" i="0" sz="22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7650956" y="5158740"/>
            <a:ext cx="5555099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62"/>
              <a:buFont typeface="Open Sans"/>
              <a:buNone/>
            </a:pPr>
            <a:r>
              <a:rPr b="0" i="0" lang="en-US" sz="1762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\[Nombre del Estudiante\]</a:t>
            </a:r>
            <a:endParaRPr b="0" i="0" sz="17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200507" y="6322695"/>
            <a:ext cx="6002774" cy="1289804"/>
          </a:xfrm>
          <a:prstGeom prst="roundRect">
            <a:avLst>
              <a:gd fmla="val 2604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424345" y="6546533"/>
            <a:ext cx="2798445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5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4"/>
              <a:buFont typeface="Playfair Display"/>
              <a:buNone/>
            </a:pPr>
            <a:r>
              <a:rPr b="1" i="0" lang="en-US" sz="2204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Fecha</a:t>
            </a:r>
            <a:endParaRPr b="0" i="0" sz="22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424345" y="7030522"/>
            <a:ext cx="5555099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62"/>
              <a:buFont typeface="Open Sans"/>
              <a:buNone/>
            </a:pPr>
            <a:r>
              <a:rPr b="0" i="0" lang="en-US" sz="1762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\[Fecha de Entrega\]</a:t>
            </a:r>
            <a:endParaRPr b="0" i="0" sz="17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7427119" y="6322695"/>
            <a:ext cx="6002774" cy="1289804"/>
          </a:xfrm>
          <a:prstGeom prst="roundRect">
            <a:avLst>
              <a:gd fmla="val 2604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8488681" y="6447958"/>
            <a:ext cx="3015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54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4"/>
              <a:buFont typeface="Playfair Display"/>
              <a:buNone/>
            </a:pPr>
            <a:r>
              <a:rPr b="1" i="0" lang="en-US" sz="2204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Versión del Documento</a:t>
            </a:r>
            <a:endParaRPr b="0" i="0" sz="22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7650956" y="7030522"/>
            <a:ext cx="5555099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2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62"/>
              <a:buFont typeface="Open Sans"/>
              <a:buNone/>
            </a:pPr>
            <a:r>
              <a:rPr b="0" i="0" lang="en-US" sz="1762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1.0</a:t>
            </a:r>
            <a:endParaRPr b="0" i="0" sz="17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" name="Google Shape;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0760" y="308610"/>
            <a:ext cx="2468880" cy="246888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/>
          <p:nvPr/>
        </p:nvSpPr>
        <p:spPr>
          <a:xfrm>
            <a:off x="864037" y="4296847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860"/>
              <a:buFont typeface="Playfair Display"/>
              <a:buNone/>
            </a:pPr>
            <a:r>
              <a:rPr b="1" i="0" lang="en-US" sz="486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Introducción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864037" y="5438656"/>
            <a:ext cx="129023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presente documento detalla las historias de usuario y los requerimientos del proyecto de automatización del pago en la cafetería universitaria. Se busca mejorar la eficiencia en el proceso de pago, reducir los tiempos de espera y mejorar la experiencia del usuario mediante la implementación de un sistema que permita a los estudiantes pagar sus compras utilizando su carnet universitario.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" name="Google Shape;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8082" y="308610"/>
            <a:ext cx="3414117" cy="24688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"/>
          <p:cNvSpPr/>
          <p:nvPr/>
        </p:nvSpPr>
        <p:spPr>
          <a:xfrm>
            <a:off x="864037" y="4494371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860"/>
              <a:buFont typeface="Playfair Display"/>
              <a:buNone/>
            </a:pPr>
            <a:r>
              <a:rPr b="1" i="0" lang="en-US" sz="486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Alcance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864037" y="5636181"/>
            <a:ext cx="129023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abarca desde la selección de productos por parte del estudiante hasta la confirmación y procesamiento del pago. Además, incluye funcionalidades relacionadas con la gestión de saldo en el carnet universitario y la notificación de la transacción al usuario.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610" y="2491740"/>
            <a:ext cx="4869180" cy="324612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/>
          <p:nvPr/>
        </p:nvSpPr>
        <p:spPr>
          <a:xfrm>
            <a:off x="6350437" y="1764744"/>
            <a:ext cx="74159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860"/>
              <a:buFont typeface="Playfair Display"/>
              <a:buNone/>
            </a:pPr>
            <a:r>
              <a:rPr b="1" i="0" lang="en-US" sz="486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Lista de Requerimientos (Modelo IEEE 830)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5"/>
          <p:cNvSpPr/>
          <p:nvPr/>
        </p:nvSpPr>
        <p:spPr>
          <a:xfrm>
            <a:off x="6350437" y="3955732"/>
            <a:ext cx="555427" cy="555427"/>
          </a:xfrm>
          <a:prstGeom prst="roundRect">
            <a:avLst>
              <a:gd fmla="val 666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6557129" y="4048244"/>
            <a:ext cx="141923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916"/>
              <a:buFont typeface="Playfair Display"/>
              <a:buNone/>
            </a:pPr>
            <a:r>
              <a:rPr b="1" i="0" lang="en-US" sz="2916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b="0" i="0" sz="29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7152674" y="3955725"/>
            <a:ext cx="4869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Perspectiva del Producto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7152680" y="4489609"/>
            <a:ext cx="6613684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 automatización del pago en la cafetería universitaria está diseñado para integrarse con el sistema de gestión de carnets estudiantiles existente. Este sistema permitirá a los estudiantes realizar pagos rápidos y seguros utilizando su carnet.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1261481" y="610200"/>
            <a:ext cx="10614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363"/>
              <a:buFont typeface="Playfair Display"/>
              <a:buNone/>
            </a:pPr>
            <a:r>
              <a:rPr b="1" i="0" lang="en-US" sz="4363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Funciones del Producto</a:t>
            </a:r>
            <a:endParaRPr b="0" i="0" sz="43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7299841" y="1746052"/>
            <a:ext cx="30480" cy="5873353"/>
          </a:xfrm>
          <a:prstGeom prst="roundRect">
            <a:avLst>
              <a:gd fmla="val 109077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6320552" y="2229445"/>
            <a:ext cx="775692" cy="30480"/>
          </a:xfrm>
          <a:prstGeom prst="roundRect">
            <a:avLst>
              <a:gd fmla="val 109077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7065764" y="1995368"/>
            <a:ext cx="498634" cy="498634"/>
          </a:xfrm>
          <a:prstGeom prst="roundRect">
            <a:avLst>
              <a:gd fmla="val 666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7251383" y="2078474"/>
            <a:ext cx="127397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18"/>
              <a:buFont typeface="Playfair Display"/>
              <a:buNone/>
            </a:pPr>
            <a:r>
              <a:rPr b="1" i="0" lang="en-US" sz="2618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b="0" i="0" sz="26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3137999" y="1967625"/>
            <a:ext cx="331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182"/>
              <a:buFont typeface="Playfair Display"/>
              <a:buNone/>
            </a:pPr>
            <a:r>
              <a:rPr b="1" i="0" lang="en-US" sz="2182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Selección de Productos</a:t>
            </a:r>
            <a:endParaRPr b="0" i="0" sz="218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261467" y="2446734"/>
            <a:ext cx="4834652" cy="709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45"/>
              <a:buFont typeface="Open Sans"/>
              <a:buNone/>
            </a:pPr>
            <a:r>
              <a:rPr b="0" i="0" lang="en-US" sz="174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Permitir a los estudiantes seleccionar productos en la cafetería.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7533918" y="3337560"/>
            <a:ext cx="775692" cy="30480"/>
          </a:xfrm>
          <a:prstGeom prst="roundRect">
            <a:avLst>
              <a:gd fmla="val 109077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7065764" y="3103483"/>
            <a:ext cx="498634" cy="498634"/>
          </a:xfrm>
          <a:prstGeom prst="roundRect">
            <a:avLst>
              <a:gd fmla="val 666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7228046" y="3186589"/>
            <a:ext cx="173950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18"/>
              <a:buFont typeface="Playfair Display"/>
              <a:buNone/>
            </a:pPr>
            <a:r>
              <a:rPr b="1" i="0" lang="en-US" sz="2618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b="0" i="0" sz="26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8534052" y="3075750"/>
            <a:ext cx="3650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182"/>
              <a:buFont typeface="Playfair Display"/>
              <a:buNone/>
            </a:pPr>
            <a:r>
              <a:rPr b="1" i="0" lang="en-US" sz="2182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Verificación de Saldo</a:t>
            </a:r>
            <a:endParaRPr b="0" i="0" sz="218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8534043" y="3554849"/>
            <a:ext cx="4834771" cy="709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45"/>
              <a:buFont typeface="Open Sans"/>
              <a:buNone/>
            </a:pPr>
            <a:r>
              <a:rPr b="0" i="0" lang="en-US" sz="174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Verificar el saldo disponible en el carnet universitario.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6320552" y="4334828"/>
            <a:ext cx="775692" cy="30480"/>
          </a:xfrm>
          <a:prstGeom prst="roundRect">
            <a:avLst>
              <a:gd fmla="val 109077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7065764" y="4100751"/>
            <a:ext cx="498634" cy="498634"/>
          </a:xfrm>
          <a:prstGeom prst="roundRect">
            <a:avLst>
              <a:gd fmla="val 666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7233880" y="4183856"/>
            <a:ext cx="162282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18"/>
              <a:buFont typeface="Playfair Display"/>
              <a:buNone/>
            </a:pPr>
            <a:r>
              <a:rPr b="1" i="0" lang="en-US" sz="2618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b="0" i="0" sz="26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3046450" y="4073000"/>
            <a:ext cx="340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182"/>
              <a:buFont typeface="Playfair Display"/>
              <a:buNone/>
            </a:pPr>
            <a:r>
              <a:rPr b="1" i="0" lang="en-US" sz="2182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Procesamiento del Pago</a:t>
            </a:r>
            <a:endParaRPr b="0" i="0" sz="218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1261467" y="4552117"/>
            <a:ext cx="4834652" cy="709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45"/>
              <a:buFont typeface="Open Sans"/>
              <a:buNone/>
            </a:pPr>
            <a:r>
              <a:rPr b="0" i="0" lang="en-US" sz="174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Procesar el pago de los productos seleccionados.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7533918" y="5332214"/>
            <a:ext cx="775692" cy="30480"/>
          </a:xfrm>
          <a:prstGeom prst="roundRect">
            <a:avLst>
              <a:gd fmla="val 109077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7065764" y="5098137"/>
            <a:ext cx="498634" cy="498634"/>
          </a:xfrm>
          <a:prstGeom prst="roundRect">
            <a:avLst>
              <a:gd fmla="val 666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227213" y="5181243"/>
            <a:ext cx="175617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18"/>
              <a:buFont typeface="Playfair Display"/>
              <a:buNone/>
            </a:pPr>
            <a:r>
              <a:rPr b="1" i="0" lang="en-US" sz="2618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b="0" i="0" sz="26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8534053" y="5070400"/>
            <a:ext cx="400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182"/>
              <a:buFont typeface="Playfair Display"/>
              <a:buNone/>
            </a:pPr>
            <a:r>
              <a:rPr b="1" i="0" lang="en-US" sz="2182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Actualización de Saldo</a:t>
            </a:r>
            <a:endParaRPr b="0" i="0" sz="218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8534043" y="5549503"/>
            <a:ext cx="4834771" cy="709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45"/>
              <a:buFont typeface="Open Sans"/>
              <a:buNone/>
            </a:pPr>
            <a:r>
              <a:rPr b="0" i="0" lang="en-US" sz="174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Actualizar el saldo del carnet tras la transacción.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6320552" y="6329601"/>
            <a:ext cx="775692" cy="30480"/>
          </a:xfrm>
          <a:prstGeom prst="roundRect">
            <a:avLst>
              <a:gd fmla="val 109077" name="adj"/>
            </a:avLst>
          </a:prstGeom>
          <a:solidFill>
            <a:srgbClr val="C6C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"/>
          <p:cNvSpPr/>
          <p:nvPr/>
        </p:nvSpPr>
        <p:spPr>
          <a:xfrm>
            <a:off x="7065764" y="6095524"/>
            <a:ext cx="498634" cy="498634"/>
          </a:xfrm>
          <a:prstGeom prst="roundRect">
            <a:avLst>
              <a:gd fmla="val 666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7238762" y="6178629"/>
            <a:ext cx="152638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618"/>
              <a:buFont typeface="Playfair Display"/>
              <a:buNone/>
            </a:pPr>
            <a:r>
              <a:rPr b="1" i="0" lang="en-US" sz="2618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 b="0" i="0" sz="26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3325649" y="6067775"/>
            <a:ext cx="312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182"/>
              <a:buFont typeface="Playfair Display"/>
              <a:buNone/>
            </a:pPr>
            <a:r>
              <a:rPr b="1" i="0" lang="en-US" sz="2182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Notificación de Pago</a:t>
            </a:r>
            <a:endParaRPr b="0" i="0" sz="218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1261467" y="6546890"/>
            <a:ext cx="4834652" cy="709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45"/>
              <a:buFont typeface="Open Sans"/>
              <a:buNone/>
            </a:pPr>
            <a:r>
              <a:rPr b="0" i="0" lang="en-US" sz="174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Notificar al estudiante sobre la confirmación del pago.</a:t>
            </a:r>
            <a:endParaRPr b="0" i="0" sz="17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989" y="2481262"/>
            <a:ext cx="4894302" cy="32669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/>
          <p:nvPr/>
        </p:nvSpPr>
        <p:spPr>
          <a:xfrm>
            <a:off x="6315194" y="656868"/>
            <a:ext cx="7486412" cy="1479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6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661"/>
              <a:buFont typeface="Playfair Display"/>
              <a:buNone/>
            </a:pPr>
            <a:r>
              <a:rPr b="1" i="0" lang="en-US" sz="4661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Características de los Usuarios</a:t>
            </a:r>
            <a:endParaRPr b="0" i="0" sz="46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6315194" y="2491978"/>
            <a:ext cx="7486412" cy="5080635"/>
          </a:xfrm>
          <a:prstGeom prst="roundRect">
            <a:avLst>
              <a:gd fmla="val 699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6322814" y="2499598"/>
            <a:ext cx="7471172" cy="181475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>
            <a:off x="6559510" y="2649260"/>
            <a:ext cx="3258383" cy="378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65"/>
              <a:buFont typeface="Open Sans"/>
              <a:buNone/>
            </a:pPr>
            <a:r>
              <a:rPr b="0" i="0" lang="en-US" sz="186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Estudiantes</a:t>
            </a:r>
            <a:endParaRPr b="0" i="0" sz="18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10298906" y="2649260"/>
            <a:ext cx="3258383" cy="1515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65"/>
              <a:buFont typeface="Open Sans"/>
              <a:buNone/>
            </a:pPr>
            <a:r>
              <a:rPr b="0" i="0" lang="en-US" sz="186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Principal usuario del sistema, que utiliza el carnet universitario para realizar pagos.</a:t>
            </a:r>
            <a:endParaRPr b="0" i="0" sz="18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6322814" y="4314349"/>
            <a:ext cx="7471172" cy="181475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>
            <a:off x="6559510" y="4464010"/>
            <a:ext cx="3258383" cy="378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65"/>
              <a:buFont typeface="Open Sans"/>
              <a:buNone/>
            </a:pPr>
            <a:r>
              <a:rPr b="0" i="0" lang="en-US" sz="186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Cajeros</a:t>
            </a:r>
            <a:endParaRPr b="0" i="0" sz="18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10298906" y="4464010"/>
            <a:ext cx="3258383" cy="1515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65"/>
              <a:buFont typeface="Open Sans"/>
              <a:buNone/>
            </a:pPr>
            <a:r>
              <a:rPr b="0" i="0" lang="en-US" sz="186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Personal de la cafetería que asiste en el proceso de selección de productos y confirmación de pagos.</a:t>
            </a:r>
            <a:endParaRPr b="0" i="0" sz="18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6322814" y="6129099"/>
            <a:ext cx="7471172" cy="143589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>
            <a:off x="6559510" y="6278761"/>
            <a:ext cx="3258383" cy="378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65"/>
              <a:buFont typeface="Open Sans"/>
              <a:buNone/>
            </a:pPr>
            <a:r>
              <a:rPr b="0" i="0" lang="en-US" sz="186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Administradores del Sistema</a:t>
            </a:r>
            <a:endParaRPr b="0" i="0" sz="18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0298906" y="6278761"/>
            <a:ext cx="3258383" cy="1136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65"/>
              <a:buFont typeface="Open Sans"/>
              <a:buNone/>
            </a:pPr>
            <a:r>
              <a:rPr b="0" i="0" lang="en-US" sz="1865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Responsables de la gestión del sistema y la resolución de incidencias.</a:t>
            </a:r>
            <a:endParaRPr b="0" i="0" sz="18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3311b934d_1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f3311b934d_1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g2f3311b934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g2f3311b934d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610" y="2745343"/>
            <a:ext cx="4869180" cy="273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f3311b934d_1_0"/>
          <p:cNvSpPr/>
          <p:nvPr/>
        </p:nvSpPr>
        <p:spPr>
          <a:xfrm>
            <a:off x="6350437" y="697111"/>
            <a:ext cx="6172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860"/>
              <a:buFont typeface="Playfair Display"/>
              <a:buNone/>
            </a:pPr>
            <a:r>
              <a:rPr b="1" i="0" lang="en-US" sz="486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4. Restricciones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f3311b934d_1_0"/>
          <p:cNvSpPr/>
          <p:nvPr/>
        </p:nvSpPr>
        <p:spPr>
          <a:xfrm>
            <a:off x="6350437" y="2116574"/>
            <a:ext cx="555300" cy="555300"/>
          </a:xfrm>
          <a:prstGeom prst="roundRect">
            <a:avLst>
              <a:gd fmla="val 666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f3311b934d_1_0"/>
          <p:cNvSpPr/>
          <p:nvPr/>
        </p:nvSpPr>
        <p:spPr>
          <a:xfrm>
            <a:off x="6557129" y="2209086"/>
            <a:ext cx="141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916"/>
              <a:buFont typeface="Playfair Display"/>
              <a:buNone/>
            </a:pPr>
            <a:r>
              <a:rPr b="1" i="0" lang="en-US" sz="2916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b="0" i="0" sz="29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f3311b934d_1_0"/>
          <p:cNvSpPr/>
          <p:nvPr/>
        </p:nvSpPr>
        <p:spPr>
          <a:xfrm>
            <a:off x="7152674" y="2116575"/>
            <a:ext cx="5573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Integración con el Sistema Actual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f3311b934d_1_0"/>
          <p:cNvSpPr/>
          <p:nvPr/>
        </p:nvSpPr>
        <p:spPr>
          <a:xfrm>
            <a:off x="7152680" y="2650450"/>
            <a:ext cx="66138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integrarse con el sistema actual de gestión de carnets sin requerir cambios significativos en la infraestructura existente.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f3311b934d_1_0"/>
          <p:cNvSpPr/>
          <p:nvPr/>
        </p:nvSpPr>
        <p:spPr>
          <a:xfrm>
            <a:off x="6350437" y="4360069"/>
            <a:ext cx="555300" cy="555300"/>
          </a:xfrm>
          <a:prstGeom prst="roundRect">
            <a:avLst>
              <a:gd fmla="val 666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f3311b934d_1_0"/>
          <p:cNvSpPr/>
          <p:nvPr/>
        </p:nvSpPr>
        <p:spPr>
          <a:xfrm>
            <a:off x="6531293" y="4452580"/>
            <a:ext cx="1938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916"/>
              <a:buFont typeface="Playfair Display"/>
              <a:buNone/>
            </a:pPr>
            <a:r>
              <a:rPr b="1" i="0" lang="en-US" sz="2916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b="0" i="0" sz="29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f3311b934d_1_0"/>
          <p:cNvSpPr/>
          <p:nvPr/>
        </p:nvSpPr>
        <p:spPr>
          <a:xfrm>
            <a:off x="7152680" y="4360069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Accesibilidad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f3311b934d_1_0"/>
          <p:cNvSpPr/>
          <p:nvPr/>
        </p:nvSpPr>
        <p:spPr>
          <a:xfrm>
            <a:off x="7152680" y="4893945"/>
            <a:ext cx="6613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ser accesible en dispositivos móviles y en los terminales de pago de la cafetería.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f3311b934d_1_0"/>
          <p:cNvSpPr/>
          <p:nvPr/>
        </p:nvSpPr>
        <p:spPr>
          <a:xfrm>
            <a:off x="6350437" y="6208514"/>
            <a:ext cx="555300" cy="555300"/>
          </a:xfrm>
          <a:prstGeom prst="roundRect">
            <a:avLst>
              <a:gd fmla="val 6668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f3311b934d_1_0"/>
          <p:cNvSpPr/>
          <p:nvPr/>
        </p:nvSpPr>
        <p:spPr>
          <a:xfrm>
            <a:off x="6537722" y="6301026"/>
            <a:ext cx="1806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916"/>
              <a:buFont typeface="Playfair Display"/>
              <a:buNone/>
            </a:pPr>
            <a:r>
              <a:rPr b="1" i="0" lang="en-US" sz="2916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b="0" i="0" sz="291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f3311b934d_1_0"/>
          <p:cNvSpPr/>
          <p:nvPr/>
        </p:nvSpPr>
        <p:spPr>
          <a:xfrm>
            <a:off x="7152674" y="6208525"/>
            <a:ext cx="564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30"/>
              <a:buFont typeface="Playfair Display"/>
              <a:buNone/>
            </a:pPr>
            <a:r>
              <a:rPr b="1" i="0" lang="en-US" sz="243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Procesamiento en Tiempo Real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f3311b934d_1_0"/>
          <p:cNvSpPr/>
          <p:nvPr/>
        </p:nvSpPr>
        <p:spPr>
          <a:xfrm>
            <a:off x="7152680" y="6742390"/>
            <a:ext cx="6613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944"/>
              <a:buFont typeface="Open Sans"/>
              <a:buNone/>
            </a:pPr>
            <a:r>
              <a:rPr b="0" i="0" lang="en-US" sz="1944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Las transacciones deben procesarse en tiempo real para asegurar la precisión del saldo en el carnet.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3311b934d_1_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f3311b934d_1_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4" name="Google Shape;164;g2f3311b934d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g2f3311b934d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9979" y="2625804"/>
            <a:ext cx="5054322" cy="2977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f3311b934d_1_21"/>
          <p:cNvSpPr/>
          <p:nvPr/>
        </p:nvSpPr>
        <p:spPr>
          <a:xfrm>
            <a:off x="604837" y="1221938"/>
            <a:ext cx="7934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402"/>
              <a:buFont typeface="Playfair Display"/>
              <a:buNone/>
            </a:pPr>
            <a:r>
              <a:rPr b="1" i="0" lang="en-US" sz="3402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5. Requisitos Funcionales (Formato de Casos de Uso)</a:t>
            </a:r>
            <a:endParaRPr b="0" i="0" sz="34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f3311b934d_1_21"/>
          <p:cNvSpPr/>
          <p:nvPr/>
        </p:nvSpPr>
        <p:spPr>
          <a:xfrm>
            <a:off x="604837" y="2561273"/>
            <a:ext cx="7934400" cy="4446300"/>
          </a:xfrm>
          <a:prstGeom prst="roundRect">
            <a:avLst>
              <a:gd fmla="val 583" name="adj"/>
            </a:avLst>
          </a:prstGeom>
          <a:noFill/>
          <a:ln cap="flat" cmpd="sng" w="9525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f3311b934d_1_21"/>
          <p:cNvSpPr/>
          <p:nvPr/>
        </p:nvSpPr>
        <p:spPr>
          <a:xfrm>
            <a:off x="612458" y="2568893"/>
            <a:ext cx="7919100" cy="7755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f3311b934d_1_21"/>
          <p:cNvSpPr/>
          <p:nvPr/>
        </p:nvSpPr>
        <p:spPr>
          <a:xfrm>
            <a:off x="785217" y="2680097"/>
            <a:ext cx="3610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RF01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f3311b934d_1_21"/>
          <p:cNvSpPr/>
          <p:nvPr/>
        </p:nvSpPr>
        <p:spPr>
          <a:xfrm>
            <a:off x="4748570" y="2680097"/>
            <a:ext cx="3610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permitir al estudiante seleccionar productos.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f3311b934d_1_21"/>
          <p:cNvSpPr/>
          <p:nvPr/>
        </p:nvSpPr>
        <p:spPr>
          <a:xfrm>
            <a:off x="612458" y="3344466"/>
            <a:ext cx="7919100" cy="10521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f3311b934d_1_21"/>
          <p:cNvSpPr/>
          <p:nvPr/>
        </p:nvSpPr>
        <p:spPr>
          <a:xfrm>
            <a:off x="785217" y="3455670"/>
            <a:ext cx="3610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RF02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f3311b934d_1_21"/>
          <p:cNvSpPr/>
          <p:nvPr/>
        </p:nvSpPr>
        <p:spPr>
          <a:xfrm>
            <a:off x="4748570" y="3455670"/>
            <a:ext cx="3610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verificar y mostrar el saldo disponible en el carnet antes de confirmar el pago.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f3311b934d_1_21"/>
          <p:cNvSpPr/>
          <p:nvPr/>
        </p:nvSpPr>
        <p:spPr>
          <a:xfrm>
            <a:off x="612458" y="4396621"/>
            <a:ext cx="7919100" cy="7755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f3311b934d_1_21"/>
          <p:cNvSpPr/>
          <p:nvPr/>
        </p:nvSpPr>
        <p:spPr>
          <a:xfrm>
            <a:off x="785217" y="4507825"/>
            <a:ext cx="3610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RF03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f3311b934d_1_21"/>
          <p:cNvSpPr/>
          <p:nvPr/>
        </p:nvSpPr>
        <p:spPr>
          <a:xfrm>
            <a:off x="4748570" y="4507825"/>
            <a:ext cx="3610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procesar el pago de los productos seleccionados.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f3311b934d_1_21"/>
          <p:cNvSpPr/>
          <p:nvPr/>
        </p:nvSpPr>
        <p:spPr>
          <a:xfrm>
            <a:off x="612458" y="5172194"/>
            <a:ext cx="7919100" cy="7755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f3311b934d_1_21"/>
          <p:cNvSpPr/>
          <p:nvPr/>
        </p:nvSpPr>
        <p:spPr>
          <a:xfrm>
            <a:off x="785217" y="5283398"/>
            <a:ext cx="3610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RF04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f3311b934d_1_21"/>
          <p:cNvSpPr/>
          <p:nvPr/>
        </p:nvSpPr>
        <p:spPr>
          <a:xfrm>
            <a:off x="4748570" y="5283398"/>
            <a:ext cx="3610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actualizar el saldo del carnet después de la transacción.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f3311b934d_1_21"/>
          <p:cNvSpPr/>
          <p:nvPr/>
        </p:nvSpPr>
        <p:spPr>
          <a:xfrm>
            <a:off x="612458" y="5947767"/>
            <a:ext cx="7919100" cy="10521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f3311b934d_1_21"/>
          <p:cNvSpPr/>
          <p:nvPr/>
        </p:nvSpPr>
        <p:spPr>
          <a:xfrm>
            <a:off x="785217" y="6058972"/>
            <a:ext cx="3610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RF05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f3311b934d_1_21"/>
          <p:cNvSpPr/>
          <p:nvPr/>
        </p:nvSpPr>
        <p:spPr>
          <a:xfrm>
            <a:off x="4748570" y="6058972"/>
            <a:ext cx="3610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361"/>
              <a:buFont typeface="Open Sans"/>
              <a:buNone/>
            </a:pPr>
            <a:r>
              <a:rPr b="0" i="0" lang="en-US" sz="1361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El sistema debe notificar al estudiante con un mensaje de confirmación tras la realización del pago.</a:t>
            </a:r>
            <a:endParaRPr b="0" i="0" sz="13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2024-08-15T00:29:00Z</dcterms:created>
  <dc:creator>PptxGenJS</dc:creator>
</cp:coreProperties>
</file>